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97" r:id="rId3"/>
    <p:sldId id="301" r:id="rId4"/>
    <p:sldId id="294" r:id="rId5"/>
    <p:sldId id="303" r:id="rId6"/>
    <p:sldId id="310" r:id="rId7"/>
    <p:sldId id="304" r:id="rId8"/>
    <p:sldId id="311" r:id="rId9"/>
    <p:sldId id="309" r:id="rId10"/>
    <p:sldId id="305" r:id="rId11"/>
    <p:sldId id="306" r:id="rId12"/>
    <p:sldId id="312" r:id="rId13"/>
    <p:sldId id="307" r:id="rId14"/>
    <p:sldId id="308"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5" d="100"/>
          <a:sy n="135" d="100"/>
        </p:scale>
        <p:origin x="-104" y="-2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52747-AACE-4AB3-AD6C-7312DB1EC921}" type="datetimeFigureOut">
              <a:rPr lang="en-US" smtClean="0"/>
              <a:t>8/27/13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0BF41-17FD-43F1-B3B5-5D96A472EB62}" type="slidenum">
              <a:rPr lang="en-US" smtClean="0"/>
              <a:t>‹#›</a:t>
            </a:fld>
            <a:endParaRPr lang="en-US"/>
          </a:p>
        </p:txBody>
      </p:sp>
    </p:spTree>
    <p:extLst>
      <p:ext uri="{BB962C8B-B14F-4D97-AF65-F5344CB8AC3E}">
        <p14:creationId xmlns:p14="http://schemas.microsoft.com/office/powerpoint/2010/main" val="383908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99D3853-3188-4398-ABA6-307A6729E8D4}"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85444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807B9-823A-44D3-A830-9795654C6833}"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95594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C3463-EF26-4505-A3D6-0AEDC3E83E98}"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02077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596679-7B7E-454E-A95C-517422D3966C}" type="datetime1">
              <a:rPr lang="en-US" smtClean="0"/>
              <a:t>8/27/13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55174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30070E-D363-4A9C-B911-D9A463825519}" type="datetime1">
              <a:rPr lang="en-US" smtClean="0"/>
              <a:t>8/27/13</a:t>
            </a:fld>
            <a:endParaRPr lang="en-US"/>
          </a:p>
        </p:txBody>
      </p:sp>
      <p:sp>
        <p:nvSpPr>
          <p:cNvPr id="8" name="Footer Placeholder 7"/>
          <p:cNvSpPr>
            <a:spLocks noGrp="1"/>
          </p:cNvSpPr>
          <p:nvPr>
            <p:ph type="ftr" sz="quarter" idx="11"/>
          </p:nvPr>
        </p:nvSpPr>
        <p:spPr/>
        <p:txBody>
          <a:bodyPr/>
          <a:lstStyle/>
          <a:p>
            <a:r>
              <a:rPr lang="en-US" smtClean="0"/>
              <a:t>Copyright 2014 by Alfred P. Rovai, Jason D. Baker, and Michael K. Ponton</a:t>
            </a:r>
            <a:endParaRPr lang="en-US"/>
          </a:p>
        </p:txBody>
      </p:sp>
      <p:sp>
        <p:nvSpPr>
          <p:cNvPr id="9" name="Slide Number Placeholder 8"/>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39206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B230E1-7F74-4E93-A867-A38B563B8581}" type="datetime1">
              <a:rPr lang="en-US" smtClean="0"/>
              <a:t>8/27/13</a:t>
            </a:fld>
            <a:endParaRPr lang="en-US"/>
          </a:p>
        </p:txBody>
      </p:sp>
      <p:sp>
        <p:nvSpPr>
          <p:cNvPr id="4" name="Footer Placeholder 3"/>
          <p:cNvSpPr>
            <a:spLocks noGrp="1"/>
          </p:cNvSpPr>
          <p:nvPr>
            <p:ph type="ftr" sz="quarter" idx="11"/>
          </p:nvPr>
        </p:nvSpPr>
        <p:spPr/>
        <p:txBody>
          <a:bodyPr/>
          <a:lstStyle/>
          <a:p>
            <a:r>
              <a:rPr lang="en-US" smtClean="0"/>
              <a:t>Copyright 2014 by Alfred P. Rovai, Jason D. Baker, and Michael K. Ponton</a:t>
            </a:r>
            <a:endParaRPr lang="en-US"/>
          </a:p>
        </p:txBody>
      </p:sp>
      <p:sp>
        <p:nvSpPr>
          <p:cNvPr id="5" name="Slide Number Placeholder 4"/>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238259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6A8B3-707A-4C07-A3A9-C9341EB252BF}" type="datetime1">
              <a:rPr lang="en-US" smtClean="0"/>
              <a:t>8/27/13</a:t>
            </a:fld>
            <a:endParaRPr lang="en-US"/>
          </a:p>
        </p:txBody>
      </p:sp>
      <p:sp>
        <p:nvSpPr>
          <p:cNvPr id="3" name="Footer Placeholder 2"/>
          <p:cNvSpPr>
            <a:spLocks noGrp="1"/>
          </p:cNvSpPr>
          <p:nvPr>
            <p:ph type="ftr" sz="quarter" idx="11"/>
          </p:nvPr>
        </p:nvSpPr>
        <p:spPr/>
        <p:txBody>
          <a:bodyPr/>
          <a:lstStyle/>
          <a:p>
            <a:r>
              <a:rPr lang="en-US" smtClean="0"/>
              <a:t>Copyright 2014 by Alfred P. Rovai, Jason D. Baker, and Michael K. Ponton</a:t>
            </a:r>
            <a:endParaRPr lang="en-US"/>
          </a:p>
        </p:txBody>
      </p:sp>
      <p:sp>
        <p:nvSpPr>
          <p:cNvPr id="4" name="Slide Number Placeholder 3"/>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44012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D16A4-BEE0-4D5E-9504-098B3B1FCA6F}" type="datetime1">
              <a:rPr lang="en-US" smtClean="0"/>
              <a:t>8/27/13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17297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7DDE4-DA66-47F5-B123-60C0B0D7E1BE}" type="datetime1">
              <a:rPr lang="en-US" smtClean="0"/>
              <a:t>8/27/13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69650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B7D93-0BE6-4CF8-9B57-C245C6C87181}"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87352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6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F85E7-6387-462E-9934-6C92A8736218}" type="datetime1">
              <a:rPr lang="en-US" smtClean="0"/>
              <a:t>8/27/13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2014 by Alfred P. Rovai, Jason D. Baker, and Michael K. Ponton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2AE74-9504-4F08-A931-E4840DD8D596}" type="slidenum">
              <a:rPr lang="en-US" smtClean="0"/>
              <a:t>‹#›</a:t>
            </a:fld>
            <a:endParaRPr lang="en-US"/>
          </a:p>
        </p:txBody>
      </p:sp>
    </p:spTree>
    <p:extLst>
      <p:ext uri="{BB962C8B-B14F-4D97-AF65-F5344CB8AC3E}">
        <p14:creationId xmlns:p14="http://schemas.microsoft.com/office/powerpoint/2010/main" val="93710755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hyperlink" Target="http://www.watertreepress.com/stat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i="1" dirty="0" smtClean="0">
                <a:latin typeface="Times New Roman" pitchFamily="18" charset="0"/>
                <a:cs typeface="Times New Roman" pitchFamily="18" charset="0"/>
              </a:rPr>
              <a:t>Social Science Research Design and Statistics</a:t>
            </a:r>
            <a:r>
              <a:rPr lang="en-US" sz="2400" dirty="0" smtClean="0">
                <a:latin typeface="Times New Roman" pitchFamily="18" charset="0"/>
                <a:cs typeface="Times New Roman" pitchFamily="18" charset="0"/>
              </a:rPr>
              <a:t>, 2/e</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 Jason D. Baker, and Michael K. Ponton</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429000" y="2362201"/>
            <a:ext cx="5257800" cy="1981199"/>
          </a:xfrm>
        </p:spPr>
        <p:txBody>
          <a:bodyPr>
            <a:normAutofit lnSpcReduction="10000"/>
          </a:bodyPr>
          <a:lstStyle/>
          <a:p>
            <a:pPr marL="0" indent="0" algn="ctr">
              <a:buNone/>
            </a:pPr>
            <a:r>
              <a:rPr lang="en-US" sz="2800" dirty="0" smtClean="0">
                <a:latin typeface="Times New Roman" pitchFamily="18" charset="0"/>
                <a:cs typeface="Times New Roman" pitchFamily="18" charset="0"/>
              </a:rPr>
              <a:t>Using the Chart Editor</a:t>
            </a:r>
          </a:p>
          <a:p>
            <a:pPr marL="0" indent="0" algn="ctr">
              <a:buNone/>
            </a:pPr>
            <a:endParaRPr lang="en-US" sz="2400" dirty="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PowerPoint Prepared by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Presentation  </a:t>
            </a:r>
            <a:r>
              <a:rPr lang="en-US" dirty="0" smtClean="0">
                <a:latin typeface="Times New Roman"/>
                <a:cs typeface="Times New Roman"/>
              </a:rPr>
              <a:t>© </a:t>
            </a:r>
            <a:r>
              <a:rPr lang="en-US" dirty="0" smtClean="0">
                <a:latin typeface="Times New Roman" pitchFamily="18" charset="0"/>
                <a:cs typeface="Times New Roman" pitchFamily="18" charset="0"/>
              </a:rPr>
              <a:t>2013 by Alfred P. Rovai, Jason D. Baker, and Michael K. Ponton</a:t>
            </a:r>
            <a:endParaRPr lang="en-US" dirty="0">
              <a:latin typeface="Times New Roman" pitchFamily="18" charset="0"/>
              <a:cs typeface="Times New Roman" pitchFamily="18" charset="0"/>
            </a:endParaRPr>
          </a:p>
        </p:txBody>
      </p:sp>
      <p:pic>
        <p:nvPicPr>
          <p:cNvPr id="10" name="Picture 9" descr="watertree press logo 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419600"/>
            <a:ext cx="2133600" cy="723410"/>
          </a:xfrm>
          <a:prstGeom prst="rect">
            <a:avLst/>
          </a:prstGeom>
        </p:spPr>
      </p:pic>
      <p:sp>
        <p:nvSpPr>
          <p:cNvPr id="5" name="TextBox 4"/>
          <p:cNvSpPr txBox="1"/>
          <p:nvPr/>
        </p:nvSpPr>
        <p:spPr>
          <a:xfrm>
            <a:off x="1066800" y="5791200"/>
            <a:ext cx="7010400" cy="461665"/>
          </a:xfrm>
          <a:prstGeom prst="rect">
            <a:avLst/>
          </a:prstGeom>
          <a:noFill/>
        </p:spPr>
        <p:txBody>
          <a:bodyPr wrap="square" rtlCol="0">
            <a:spAutoFit/>
          </a:bodyPr>
          <a:lstStyle/>
          <a:p>
            <a:pPr algn="ctr"/>
            <a:r>
              <a:rPr lang="en-US" sz="1200" dirty="0" smtClean="0">
                <a:latin typeface="Times New Roman"/>
                <a:cs typeface="Times New Roman"/>
              </a:rPr>
              <a:t>IBM</a:t>
            </a:r>
            <a:r>
              <a:rPr lang="en-US" sz="1200" dirty="0">
                <a:latin typeface="Times New Roman"/>
                <a:cs typeface="Times New Roman"/>
              </a:rPr>
              <a:t>®</a:t>
            </a:r>
            <a:r>
              <a:rPr lang="en-US" sz="1200" dirty="0" smtClean="0">
                <a:latin typeface="Times New Roman"/>
                <a:cs typeface="Times New Roman"/>
              </a:rPr>
              <a:t> SPSS</a:t>
            </a:r>
            <a:r>
              <a:rPr lang="en-US" sz="1200" dirty="0">
                <a:latin typeface="Times New Roman"/>
                <a:cs typeface="Times New Roman"/>
              </a:rPr>
              <a:t>®</a:t>
            </a:r>
            <a:r>
              <a:rPr lang="en-US" sz="1200" dirty="0" smtClean="0">
                <a:latin typeface="Times New Roman"/>
                <a:cs typeface="Times New Roman"/>
              </a:rPr>
              <a:t> Screen </a:t>
            </a:r>
            <a:r>
              <a:rPr lang="en-US" sz="1200" dirty="0">
                <a:latin typeface="Times New Roman"/>
                <a:cs typeface="Times New Roman"/>
              </a:rPr>
              <a:t>P</a:t>
            </a:r>
            <a:r>
              <a:rPr lang="en-US" sz="1200" dirty="0" smtClean="0">
                <a:latin typeface="Times New Roman"/>
                <a:cs typeface="Times New Roman"/>
              </a:rPr>
              <a:t>rints </a:t>
            </a:r>
            <a:r>
              <a:rPr lang="en-US" sz="1200" dirty="0">
                <a:latin typeface="Times New Roman"/>
                <a:cs typeface="Times New Roman"/>
              </a:rPr>
              <a:t>Courtesy of International Business Machines Corporation, </a:t>
            </a:r>
            <a:endParaRPr lang="en-US" sz="1200" dirty="0" smtClean="0">
              <a:latin typeface="Times New Roman"/>
              <a:cs typeface="Times New Roman"/>
            </a:endParaRPr>
          </a:p>
          <a:p>
            <a:pPr algn="ctr"/>
            <a:r>
              <a:rPr lang="en-US" sz="1200" dirty="0" smtClean="0">
                <a:latin typeface="Times New Roman"/>
                <a:cs typeface="Times New Roman"/>
              </a:rPr>
              <a:t>© </a:t>
            </a:r>
            <a:r>
              <a:rPr lang="en-US" sz="1200" dirty="0">
                <a:latin typeface="Times New Roman"/>
                <a:cs typeface="Times New Roman"/>
              </a:rPr>
              <a:t>International Business Machines Corporation.</a:t>
            </a:r>
          </a:p>
        </p:txBody>
      </p:sp>
      <p:pic>
        <p:nvPicPr>
          <p:cNvPr id="7" name="Picture 6" descr="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752600"/>
            <a:ext cx="2759899" cy="3567170"/>
          </a:xfrm>
          <a:prstGeom prst="rect">
            <a:avLst/>
          </a:prstGeom>
        </p:spPr>
      </p:pic>
    </p:spTree>
    <p:extLst>
      <p:ext uri="{BB962C8B-B14F-4D97-AF65-F5344CB8AC3E}">
        <p14:creationId xmlns:p14="http://schemas.microsoft.com/office/powerpoint/2010/main" val="14815996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14 at 3.43.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5644444" cy="585947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0" name="TextBox 9"/>
          <p:cNvSpPr txBox="1"/>
          <p:nvPr/>
        </p:nvSpPr>
        <p:spPr>
          <a:xfrm>
            <a:off x="5983686" y="1828800"/>
            <a:ext cx="2977423" cy="923330"/>
          </a:xfrm>
          <a:prstGeom prst="rect">
            <a:avLst/>
          </a:prstGeom>
          <a:solidFill>
            <a:srgbClr val="001667"/>
          </a:solidFill>
        </p:spPr>
        <p:txBody>
          <a:bodyPr wrap="none" rtlCol="0">
            <a:spAutoFit/>
          </a:bodyPr>
          <a:lstStyle/>
          <a:p>
            <a:pPr algn="ctr"/>
            <a:r>
              <a:rPr lang="en-US" dirty="0" smtClean="0"/>
              <a:t>Select the desired color </a:t>
            </a:r>
          </a:p>
          <a:p>
            <a:pPr algn="ctr"/>
            <a:r>
              <a:rPr lang="en-US" dirty="0"/>
              <a:t>b</a:t>
            </a:r>
            <a:r>
              <a:rPr lang="en-US" dirty="0" smtClean="0"/>
              <a:t>y clicking on the appropriate </a:t>
            </a:r>
          </a:p>
          <a:p>
            <a:pPr algn="ctr"/>
            <a:r>
              <a:rPr lang="en-US" dirty="0" smtClean="0"/>
              <a:t>color swatch, e.g., red.</a:t>
            </a:r>
          </a:p>
        </p:txBody>
      </p:sp>
      <p:sp>
        <p:nvSpPr>
          <p:cNvPr id="5" name="TextBox 4"/>
          <p:cNvSpPr txBox="1"/>
          <p:nvPr/>
        </p:nvSpPr>
        <p:spPr>
          <a:xfrm>
            <a:off x="1219200" y="0"/>
            <a:ext cx="3048000" cy="369332"/>
          </a:xfrm>
          <a:prstGeom prst="rect">
            <a:avLst/>
          </a:prstGeom>
          <a:solidFill>
            <a:srgbClr val="001667"/>
          </a:solidFill>
        </p:spPr>
        <p:txBody>
          <a:bodyPr wrap="square" rtlCol="0">
            <a:spAutoFit/>
          </a:bodyPr>
          <a:lstStyle/>
          <a:p>
            <a:pPr algn="ctr"/>
            <a:r>
              <a:rPr lang="en-US" dirty="0" smtClean="0"/>
              <a:t>SPSS Output</a:t>
            </a:r>
          </a:p>
        </p:txBody>
      </p:sp>
    </p:spTree>
    <p:extLst>
      <p:ext uri="{BB962C8B-B14F-4D97-AF65-F5344CB8AC3E}">
        <p14:creationId xmlns:p14="http://schemas.microsoft.com/office/powerpoint/2010/main" val="32125553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16 at 10.05.0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5334000" cy="5650707"/>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0" name="TextBox 9"/>
          <p:cNvSpPr txBox="1"/>
          <p:nvPr/>
        </p:nvSpPr>
        <p:spPr>
          <a:xfrm>
            <a:off x="5486400" y="152400"/>
            <a:ext cx="3352800" cy="2308324"/>
          </a:xfrm>
          <a:prstGeom prst="rect">
            <a:avLst/>
          </a:prstGeom>
          <a:solidFill>
            <a:srgbClr val="001667"/>
          </a:solidFill>
        </p:spPr>
        <p:txBody>
          <a:bodyPr wrap="square" rtlCol="0">
            <a:spAutoFit/>
          </a:bodyPr>
          <a:lstStyle/>
          <a:p>
            <a:pPr algn="ctr"/>
            <a:r>
              <a:rPr lang="en-US" dirty="0" smtClean="0"/>
              <a:t>To modify the normal curve overlay double click it </a:t>
            </a:r>
            <a:r>
              <a:rPr lang="en-US" dirty="0"/>
              <a:t>to highlight </a:t>
            </a:r>
            <a:r>
              <a:rPr lang="en-US" dirty="0" smtClean="0"/>
              <a:t>it </a:t>
            </a:r>
            <a:r>
              <a:rPr lang="en-US" dirty="0"/>
              <a:t>as shown to the left and to display the Properties dialog</a:t>
            </a:r>
            <a:r>
              <a:rPr lang="en-US" dirty="0" smtClean="0"/>
              <a:t>. Several options are available to include changing curve color and line weight.</a:t>
            </a:r>
            <a:endParaRPr lang="en-US" dirty="0"/>
          </a:p>
          <a:p>
            <a:pPr algn="ctr"/>
            <a:endParaRPr lang="en-US" dirty="0" smtClean="0"/>
          </a:p>
        </p:txBody>
      </p:sp>
      <p:pic>
        <p:nvPicPr>
          <p:cNvPr id="5" name="Picture 4" descr="Screen Shot 2013-08-16 at 10.05.5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286000"/>
            <a:ext cx="2945916" cy="4035694"/>
          </a:xfrm>
          <a:prstGeom prst="rect">
            <a:avLst/>
          </a:prstGeom>
        </p:spPr>
      </p:pic>
      <p:sp>
        <p:nvSpPr>
          <p:cNvPr id="6" name="TextBox 5"/>
          <p:cNvSpPr txBox="1"/>
          <p:nvPr/>
        </p:nvSpPr>
        <p:spPr>
          <a:xfrm>
            <a:off x="1143000" y="152400"/>
            <a:ext cx="3048000" cy="369332"/>
          </a:xfrm>
          <a:prstGeom prst="rect">
            <a:avLst/>
          </a:prstGeom>
          <a:solidFill>
            <a:srgbClr val="001667"/>
          </a:solidFill>
        </p:spPr>
        <p:txBody>
          <a:bodyPr wrap="square" rtlCol="0">
            <a:spAutoFit/>
          </a:bodyPr>
          <a:lstStyle/>
          <a:p>
            <a:pPr algn="ctr"/>
            <a:r>
              <a:rPr lang="en-US" dirty="0" smtClean="0"/>
              <a:t>SPSS Output</a:t>
            </a:r>
          </a:p>
        </p:txBody>
      </p:sp>
    </p:spTree>
    <p:extLst>
      <p:ext uri="{BB962C8B-B14F-4D97-AF65-F5344CB8AC3E}">
        <p14:creationId xmlns:p14="http://schemas.microsoft.com/office/powerpoint/2010/main" val="2314269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0" name="TextBox 9"/>
          <p:cNvSpPr txBox="1"/>
          <p:nvPr/>
        </p:nvSpPr>
        <p:spPr>
          <a:xfrm>
            <a:off x="6096000" y="1905000"/>
            <a:ext cx="3048000" cy="646331"/>
          </a:xfrm>
          <a:prstGeom prst="rect">
            <a:avLst/>
          </a:prstGeom>
          <a:solidFill>
            <a:srgbClr val="001667"/>
          </a:solidFill>
        </p:spPr>
        <p:txBody>
          <a:bodyPr wrap="square" rtlCol="0">
            <a:spAutoFit/>
          </a:bodyPr>
          <a:lstStyle/>
          <a:p>
            <a:pPr algn="ctr"/>
            <a:r>
              <a:rPr lang="en-US" dirty="0" smtClean="0"/>
              <a:t>To hide the legend, click once </a:t>
            </a:r>
          </a:p>
          <a:p>
            <a:pPr algn="ctr"/>
            <a:r>
              <a:rPr lang="en-US" dirty="0"/>
              <a:t>o</a:t>
            </a:r>
            <a:r>
              <a:rPr lang="en-US" dirty="0" smtClean="0"/>
              <a:t>n the Hide Legend tool.</a:t>
            </a:r>
          </a:p>
        </p:txBody>
      </p:sp>
      <p:sp>
        <p:nvSpPr>
          <p:cNvPr id="6" name="Oval 5"/>
          <p:cNvSpPr/>
          <p:nvPr/>
        </p:nvSpPr>
        <p:spPr>
          <a:xfrm>
            <a:off x="2514600" y="1447800"/>
            <a:ext cx="2133600" cy="9144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5029200"/>
            <a:ext cx="5334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creen Shot 2013-08-14 at 3.48.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30" y="533400"/>
            <a:ext cx="5410200" cy="5599428"/>
          </a:xfrm>
          <a:prstGeom prst="rect">
            <a:avLst/>
          </a:prstGeom>
        </p:spPr>
      </p:pic>
      <p:sp>
        <p:nvSpPr>
          <p:cNvPr id="9" name="Oval 8"/>
          <p:cNvSpPr/>
          <p:nvPr/>
        </p:nvSpPr>
        <p:spPr>
          <a:xfrm>
            <a:off x="4267200" y="685800"/>
            <a:ext cx="304800" cy="3048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66800" y="0"/>
            <a:ext cx="3048000" cy="369332"/>
          </a:xfrm>
          <a:prstGeom prst="rect">
            <a:avLst/>
          </a:prstGeom>
          <a:solidFill>
            <a:srgbClr val="001667"/>
          </a:solidFill>
        </p:spPr>
        <p:txBody>
          <a:bodyPr wrap="square" rtlCol="0">
            <a:spAutoFit/>
          </a:bodyPr>
          <a:lstStyle/>
          <a:p>
            <a:pPr algn="ctr"/>
            <a:r>
              <a:rPr lang="en-US" dirty="0" smtClean="0"/>
              <a:t>SPSS Output</a:t>
            </a:r>
          </a:p>
        </p:txBody>
      </p:sp>
    </p:spTree>
    <p:extLst>
      <p:ext uri="{BB962C8B-B14F-4D97-AF65-F5344CB8AC3E}">
        <p14:creationId xmlns:p14="http://schemas.microsoft.com/office/powerpoint/2010/main" val="39685994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14 at 3.52.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9" y="609600"/>
            <a:ext cx="5562600" cy="5579902"/>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0" name="TextBox 9"/>
          <p:cNvSpPr txBox="1"/>
          <p:nvPr/>
        </p:nvSpPr>
        <p:spPr>
          <a:xfrm>
            <a:off x="6096000" y="1828800"/>
            <a:ext cx="2895600" cy="923330"/>
          </a:xfrm>
          <a:prstGeom prst="rect">
            <a:avLst/>
          </a:prstGeom>
          <a:solidFill>
            <a:srgbClr val="001667"/>
          </a:solidFill>
        </p:spPr>
        <p:txBody>
          <a:bodyPr wrap="square" rtlCol="0">
            <a:spAutoFit/>
          </a:bodyPr>
          <a:lstStyle/>
          <a:p>
            <a:pPr algn="ctr"/>
            <a:r>
              <a:rPr lang="en-US" dirty="0" smtClean="0"/>
              <a:t>To remove the normal curve overlay click once on the </a:t>
            </a:r>
            <a:r>
              <a:rPr lang="en-US" dirty="0"/>
              <a:t>Hide Distribution Curve icon</a:t>
            </a:r>
            <a:r>
              <a:rPr lang="en-US" dirty="0" smtClean="0"/>
              <a:t>.</a:t>
            </a:r>
            <a:endParaRPr lang="en-US" dirty="0"/>
          </a:p>
        </p:txBody>
      </p:sp>
      <p:sp>
        <p:nvSpPr>
          <p:cNvPr id="11" name="Oval 10"/>
          <p:cNvSpPr/>
          <p:nvPr/>
        </p:nvSpPr>
        <p:spPr>
          <a:xfrm>
            <a:off x="1752600" y="685800"/>
            <a:ext cx="3810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19200" y="76200"/>
            <a:ext cx="3048000" cy="369332"/>
          </a:xfrm>
          <a:prstGeom prst="rect">
            <a:avLst/>
          </a:prstGeom>
          <a:solidFill>
            <a:srgbClr val="001667"/>
          </a:solidFill>
        </p:spPr>
        <p:txBody>
          <a:bodyPr wrap="square" rtlCol="0">
            <a:spAutoFit/>
          </a:bodyPr>
          <a:lstStyle/>
          <a:p>
            <a:pPr algn="ctr"/>
            <a:r>
              <a:rPr lang="en-US" dirty="0" smtClean="0"/>
              <a:t>SPSS Output</a:t>
            </a:r>
          </a:p>
        </p:txBody>
      </p:sp>
    </p:spTree>
    <p:extLst>
      <p:ext uri="{BB962C8B-B14F-4D97-AF65-F5344CB8AC3E}">
        <p14:creationId xmlns:p14="http://schemas.microsoft.com/office/powerpoint/2010/main" val="33179525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14 at 4.05.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5504632" cy="57150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0" name="TextBox 9"/>
          <p:cNvSpPr txBox="1"/>
          <p:nvPr/>
        </p:nvSpPr>
        <p:spPr>
          <a:xfrm>
            <a:off x="6096000" y="1066800"/>
            <a:ext cx="2895600" cy="5078314"/>
          </a:xfrm>
          <a:prstGeom prst="rect">
            <a:avLst/>
          </a:prstGeom>
          <a:solidFill>
            <a:srgbClr val="001667"/>
          </a:solidFill>
        </p:spPr>
        <p:txBody>
          <a:bodyPr wrap="square" rtlCol="0">
            <a:spAutoFit/>
          </a:bodyPr>
          <a:lstStyle/>
          <a:p>
            <a:pPr algn="ctr"/>
            <a:r>
              <a:rPr lang="en-US" dirty="0" smtClean="0"/>
              <a:t>Additional modifications can be made to the histogram using the various tools on the Chart Editor menu bar.</a:t>
            </a:r>
          </a:p>
          <a:p>
            <a:pPr algn="ctr"/>
            <a:endParaRPr lang="en-US" dirty="0"/>
          </a:p>
          <a:p>
            <a:pPr algn="ctr"/>
            <a:r>
              <a:rPr lang="en-US" dirty="0" smtClean="0"/>
              <a:t>To copy the chart while the Chart Editor window is open, select Copy Chart from the SPSS Edit menu. You can now paste the histogram in a word processing document and create a figure by adding a caption.</a:t>
            </a:r>
          </a:p>
          <a:p>
            <a:pPr algn="ctr"/>
            <a:endParaRPr lang="en-US" dirty="0"/>
          </a:p>
          <a:p>
            <a:pPr algn="ctr"/>
            <a:r>
              <a:rPr lang="en-US" dirty="0" smtClean="0"/>
              <a:t>To close the Chart Editor and save changes to the SPSS output window, click the close window icon. </a:t>
            </a:r>
          </a:p>
        </p:txBody>
      </p:sp>
      <p:sp>
        <p:nvSpPr>
          <p:cNvPr id="11" name="Oval 10"/>
          <p:cNvSpPr/>
          <p:nvPr/>
        </p:nvSpPr>
        <p:spPr>
          <a:xfrm>
            <a:off x="0" y="0"/>
            <a:ext cx="228600" cy="237165"/>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71600" y="76200"/>
            <a:ext cx="3048000" cy="369332"/>
          </a:xfrm>
          <a:prstGeom prst="rect">
            <a:avLst/>
          </a:prstGeom>
          <a:solidFill>
            <a:srgbClr val="001667"/>
          </a:solidFill>
        </p:spPr>
        <p:txBody>
          <a:bodyPr wrap="square" rtlCol="0">
            <a:spAutoFit/>
          </a:bodyPr>
          <a:lstStyle/>
          <a:p>
            <a:pPr algn="ctr"/>
            <a:r>
              <a:rPr lang="en-US" dirty="0" smtClean="0"/>
              <a:t>SPSS Output</a:t>
            </a:r>
          </a:p>
        </p:txBody>
      </p:sp>
    </p:spTree>
    <p:extLst>
      <p:ext uri="{BB962C8B-B14F-4D97-AF65-F5344CB8AC3E}">
        <p14:creationId xmlns:p14="http://schemas.microsoft.com/office/powerpoint/2010/main" val="26717952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44963"/>
          </a:xfrm>
        </p:spPr>
        <p:txBody>
          <a:bodyPr>
            <a:normAutofit/>
          </a:bodyPr>
          <a:lstStyle/>
          <a:p>
            <a:pPr marL="0" indent="0">
              <a:buNone/>
            </a:pPr>
            <a:endParaRPr lang="en-US" sz="2400" dirty="0" smtClean="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End of Presentation</a:t>
            </a: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6158753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Using the Chart Editor</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447800"/>
            <a:ext cx="8229600" cy="4648200"/>
          </a:xfrm>
        </p:spPr>
        <p:txBody>
          <a:bodyPr>
            <a:normAutofit/>
          </a:bodyPr>
          <a:lstStyle/>
          <a:p>
            <a:r>
              <a:rPr lang="en-US" sz="2400" dirty="0">
                <a:latin typeface="Times New Roman" pitchFamily="18" charset="0"/>
                <a:cs typeface="Times New Roman" pitchFamily="18" charset="0"/>
              </a:rPr>
              <a:t>The Chart Editor provides a </a:t>
            </a:r>
            <a:r>
              <a:rPr lang="en-US" sz="2400" dirty="0" smtClean="0">
                <a:latin typeface="Times New Roman" pitchFamily="18" charset="0"/>
                <a:cs typeface="Times New Roman" pitchFamily="18" charset="0"/>
              </a:rPr>
              <a:t>tool one can use to customize charts.</a:t>
            </a:r>
          </a:p>
          <a:p>
            <a:r>
              <a:rPr lang="en-US" sz="2400" dirty="0">
                <a:latin typeface="Times New Roman" pitchFamily="18" charset="0"/>
                <a:cs typeface="Times New Roman" pitchFamily="18" charset="0"/>
              </a:rPr>
              <a:t>To open the </a:t>
            </a:r>
            <a:r>
              <a:rPr lang="en-US" sz="2400" dirty="0" smtClean="0">
                <a:latin typeface="Times New Roman" pitchFamily="18" charset="0"/>
                <a:cs typeface="Times New Roman" pitchFamily="18" charset="0"/>
              </a:rPr>
              <a:t>Chart Editor </a:t>
            </a:r>
            <a:r>
              <a:rPr lang="en-US" sz="2400" dirty="0">
                <a:latin typeface="Times New Roman" pitchFamily="18" charset="0"/>
                <a:cs typeface="Times New Roman" pitchFamily="18" charset="0"/>
              </a:rPr>
              <a:t>simply </a:t>
            </a:r>
            <a:r>
              <a:rPr lang="en-US" sz="2400" dirty="0" smtClean="0">
                <a:latin typeface="Times New Roman" pitchFamily="18" charset="0"/>
                <a:cs typeface="Times New Roman" pitchFamily="18" charset="0"/>
              </a:rPr>
              <a:t>double-click </a:t>
            </a:r>
            <a:r>
              <a:rPr lang="en-US" sz="2400" dirty="0">
                <a:latin typeface="Times New Roman" pitchFamily="18" charset="0"/>
                <a:cs typeface="Times New Roman" pitchFamily="18" charset="0"/>
              </a:rPr>
              <a:t>on the </a:t>
            </a:r>
            <a:r>
              <a:rPr lang="en-US" sz="2400" dirty="0" smtClean="0">
                <a:latin typeface="Times New Roman" pitchFamily="18" charset="0"/>
                <a:cs typeface="Times New Roman" pitchFamily="18" charset="0"/>
              </a:rPr>
              <a:t>chart. </a:t>
            </a:r>
            <a:r>
              <a:rPr lang="en-US" sz="2400" dirty="0">
                <a:latin typeface="Times New Roman" pitchFamily="18" charset="0"/>
                <a:cs typeface="Times New Roman" pitchFamily="18" charset="0"/>
              </a:rPr>
              <a:t>This will open </a:t>
            </a:r>
            <a:r>
              <a:rPr lang="en-US" sz="2400" dirty="0" smtClean="0">
                <a:latin typeface="Times New Roman" pitchFamily="18" charset="0"/>
                <a:cs typeface="Times New Roman" pitchFamily="18" charset="0"/>
              </a:rPr>
              <a:t>the Chart Editor window containing </a:t>
            </a:r>
            <a:r>
              <a:rPr lang="en-US" sz="2400" dirty="0">
                <a:latin typeface="Times New Roman" pitchFamily="18" charset="0"/>
                <a:cs typeface="Times New Roman" pitchFamily="18" charset="0"/>
              </a:rPr>
              <a:t>many chart editing features (changing </a:t>
            </a:r>
            <a:r>
              <a:rPr lang="en-US" sz="2400" dirty="0" smtClean="0">
                <a:latin typeface="Times New Roman" pitchFamily="18" charset="0"/>
                <a:cs typeface="Times New Roman" pitchFamily="18" charset="0"/>
              </a:rPr>
              <a:t>titles</a:t>
            </a:r>
            <a:r>
              <a:rPr lang="en-US" sz="2400" dirty="0">
                <a:latin typeface="Times New Roman" pitchFamily="18" charset="0"/>
                <a:cs typeface="Times New Roman" pitchFamily="18" charset="0"/>
              </a:rPr>
              <a:t>, adding reference lines, identifying points on a scatterplot, changing </a:t>
            </a:r>
            <a:r>
              <a:rPr lang="en-US" sz="2400" dirty="0" smtClean="0">
                <a:latin typeface="Times New Roman" pitchFamily="18" charset="0"/>
                <a:cs typeface="Times New Roman" pitchFamily="18" charset="0"/>
              </a:rPr>
              <a:t>axes</a:t>
            </a:r>
            <a:r>
              <a:rPr lang="en-US" sz="2400" dirty="0">
                <a:latin typeface="Times New Roman" pitchFamily="18" charset="0"/>
                <a:cs typeface="Times New Roman" pitchFamily="18" charset="0"/>
              </a:rPr>
              <a:t>, changing bar colors, etc.).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5844049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1" name="TextBox 10"/>
          <p:cNvSpPr txBox="1"/>
          <p:nvPr/>
        </p:nvSpPr>
        <p:spPr>
          <a:xfrm>
            <a:off x="3124200" y="2057400"/>
            <a:ext cx="3326827" cy="369332"/>
          </a:xfrm>
          <a:prstGeom prst="rect">
            <a:avLst/>
          </a:prstGeom>
          <a:solidFill>
            <a:srgbClr val="001667"/>
          </a:solidFill>
        </p:spPr>
        <p:txBody>
          <a:bodyPr wrap="none" rtlCol="0">
            <a:spAutoFit/>
          </a:bodyPr>
          <a:lstStyle/>
          <a:p>
            <a:pPr algn="ctr"/>
            <a:r>
              <a:rPr lang="en-US" dirty="0" smtClean="0"/>
              <a:t>Open the dataset </a:t>
            </a:r>
            <a:r>
              <a:rPr lang="en-US" i="1" dirty="0" err="1" smtClean="0"/>
              <a:t>Motivation.sav</a:t>
            </a:r>
            <a:r>
              <a:rPr lang="en-US" dirty="0" smtClean="0"/>
              <a:t>.  </a:t>
            </a:r>
          </a:p>
        </p:txBody>
      </p:sp>
      <p:sp>
        <p:nvSpPr>
          <p:cNvPr id="7" name="TextBox 6"/>
          <p:cNvSpPr txBox="1"/>
          <p:nvPr/>
        </p:nvSpPr>
        <p:spPr>
          <a:xfrm>
            <a:off x="1905000" y="3124200"/>
            <a:ext cx="5819434" cy="923330"/>
          </a:xfrm>
          <a:prstGeom prst="rect">
            <a:avLst/>
          </a:prstGeom>
          <a:solidFill>
            <a:srgbClr val="001667"/>
          </a:solidFill>
        </p:spPr>
        <p:txBody>
          <a:bodyPr wrap="none" rtlCol="0">
            <a:spAutoFit/>
          </a:bodyPr>
          <a:lstStyle/>
          <a:p>
            <a:pPr algn="ctr"/>
            <a:r>
              <a:rPr lang="en-US" dirty="0" smtClean="0"/>
              <a:t>TASK</a:t>
            </a:r>
          </a:p>
          <a:p>
            <a:pPr algn="ctr"/>
            <a:r>
              <a:rPr lang="en-US" dirty="0" smtClean="0"/>
              <a:t> Modify a histogram of</a:t>
            </a:r>
          </a:p>
          <a:p>
            <a:pPr algn="ctr"/>
            <a:r>
              <a:rPr lang="en-US" dirty="0" smtClean="0"/>
              <a:t>Alienation created by either Chart Builder or Legacy Dialogs.</a:t>
            </a:r>
          </a:p>
        </p:txBody>
      </p:sp>
      <p:sp>
        <p:nvSpPr>
          <p:cNvPr id="6" name="TextBox 5"/>
          <p:cNvSpPr txBox="1"/>
          <p:nvPr/>
        </p:nvSpPr>
        <p:spPr>
          <a:xfrm>
            <a:off x="2057400" y="2590800"/>
            <a:ext cx="5524500" cy="369332"/>
          </a:xfrm>
          <a:prstGeom prst="rect">
            <a:avLst/>
          </a:prstGeom>
          <a:solidFill>
            <a:schemeClr val="bg1"/>
          </a:solidFill>
          <a:ln w="38100" cmpd="sng">
            <a:solidFill>
              <a:srgbClr val="00166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rgbClr val="001667"/>
                </a:solidFill>
              </a:rPr>
              <a:t>File available at </a:t>
            </a:r>
            <a:r>
              <a:rPr lang="en-US" dirty="0" smtClean="0">
                <a:solidFill>
                  <a:srgbClr val="001667"/>
                </a:solidFill>
                <a:hlinkClick r:id="rId3"/>
              </a:rPr>
              <a:t>http://www.watertreepress.com/stats</a:t>
            </a:r>
            <a:endParaRPr lang="en-US" dirty="0" smtClean="0">
              <a:solidFill>
                <a:srgbClr val="001667"/>
              </a:solidFill>
            </a:endParaRPr>
          </a:p>
        </p:txBody>
      </p:sp>
    </p:spTree>
    <p:extLst>
      <p:ext uri="{BB962C8B-B14F-4D97-AF65-F5344CB8AC3E}">
        <p14:creationId xmlns:p14="http://schemas.microsoft.com/office/powerpoint/2010/main" val="28713359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5" name="TextBox 4"/>
          <p:cNvSpPr txBox="1"/>
          <p:nvPr/>
        </p:nvSpPr>
        <p:spPr>
          <a:xfrm>
            <a:off x="1600200" y="5257800"/>
            <a:ext cx="5410200" cy="646331"/>
          </a:xfrm>
          <a:prstGeom prst="rect">
            <a:avLst/>
          </a:prstGeom>
          <a:solidFill>
            <a:srgbClr val="001667"/>
          </a:solidFill>
        </p:spPr>
        <p:txBody>
          <a:bodyPr wrap="square" rtlCol="0">
            <a:spAutoFit/>
          </a:bodyPr>
          <a:lstStyle/>
          <a:p>
            <a:pPr algn="ctr"/>
            <a:r>
              <a:rPr lang="en-US" dirty="0" smtClean="0"/>
              <a:t>To modify this chart, double click it to launch the</a:t>
            </a:r>
          </a:p>
          <a:p>
            <a:pPr algn="ctr"/>
            <a:r>
              <a:rPr lang="en-US" dirty="0" smtClean="0"/>
              <a:t>Chart Editor.</a:t>
            </a:r>
            <a:endParaRPr lang="en-US" dirty="0"/>
          </a:p>
        </p:txBody>
      </p:sp>
      <p:sp>
        <p:nvSpPr>
          <p:cNvPr id="6" name="TextBox 5"/>
          <p:cNvSpPr txBox="1"/>
          <p:nvPr/>
        </p:nvSpPr>
        <p:spPr>
          <a:xfrm>
            <a:off x="685800" y="152400"/>
            <a:ext cx="7239000" cy="369332"/>
          </a:xfrm>
          <a:prstGeom prst="rect">
            <a:avLst/>
          </a:prstGeom>
          <a:solidFill>
            <a:srgbClr val="001667"/>
          </a:solidFill>
        </p:spPr>
        <p:txBody>
          <a:bodyPr wrap="square" rtlCol="0">
            <a:spAutoFit/>
          </a:bodyPr>
          <a:lstStyle/>
          <a:p>
            <a:pPr algn="ctr"/>
            <a:r>
              <a:rPr lang="en-US" dirty="0" smtClean="0"/>
              <a:t>SPSS Output</a:t>
            </a:r>
          </a:p>
        </p:txBody>
      </p:sp>
      <p:pic>
        <p:nvPicPr>
          <p:cNvPr id="3" name="Picture 2" descr="Screen Shot 2013-08-14 at 3.26.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685800"/>
            <a:ext cx="5867400" cy="4502175"/>
          </a:xfrm>
          <a:prstGeom prst="rect">
            <a:avLst/>
          </a:prstGeom>
        </p:spPr>
      </p:pic>
    </p:spTree>
    <p:extLst>
      <p:ext uri="{BB962C8B-B14F-4D97-AF65-F5344CB8AC3E}">
        <p14:creationId xmlns:p14="http://schemas.microsoft.com/office/powerpoint/2010/main" val="31613530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14 at 3.31.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6248400" cy="5651088"/>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6" name="TextBox 5"/>
          <p:cNvSpPr txBox="1"/>
          <p:nvPr/>
        </p:nvSpPr>
        <p:spPr>
          <a:xfrm>
            <a:off x="6400800" y="2514600"/>
            <a:ext cx="2667000" cy="923330"/>
          </a:xfrm>
          <a:prstGeom prst="rect">
            <a:avLst/>
          </a:prstGeom>
          <a:solidFill>
            <a:srgbClr val="001667"/>
          </a:solidFill>
        </p:spPr>
        <p:txBody>
          <a:bodyPr wrap="square" rtlCol="0">
            <a:spAutoFit/>
          </a:bodyPr>
          <a:lstStyle/>
          <a:p>
            <a:pPr algn="ctr"/>
            <a:r>
              <a:rPr lang="en-US" dirty="0" smtClean="0"/>
              <a:t>The</a:t>
            </a:r>
            <a:r>
              <a:rPr lang="en-US" dirty="0"/>
              <a:t> </a:t>
            </a:r>
            <a:r>
              <a:rPr lang="en-US" dirty="0" smtClean="0"/>
              <a:t>Chart Editor opens in a new window with its </a:t>
            </a:r>
            <a:r>
              <a:rPr lang="en-US" dirty="0" smtClean="0"/>
              <a:t>own Menu </a:t>
            </a:r>
            <a:r>
              <a:rPr lang="en-US" dirty="0" smtClean="0"/>
              <a:t>bar.</a:t>
            </a:r>
            <a:endParaRPr lang="en-US" dirty="0"/>
          </a:p>
        </p:txBody>
      </p:sp>
      <p:sp>
        <p:nvSpPr>
          <p:cNvPr id="5" name="TextBox 4"/>
          <p:cNvSpPr txBox="1"/>
          <p:nvPr/>
        </p:nvSpPr>
        <p:spPr>
          <a:xfrm>
            <a:off x="1828800" y="76200"/>
            <a:ext cx="3048000" cy="369332"/>
          </a:xfrm>
          <a:prstGeom prst="rect">
            <a:avLst/>
          </a:prstGeom>
          <a:solidFill>
            <a:srgbClr val="001667"/>
          </a:solidFill>
        </p:spPr>
        <p:txBody>
          <a:bodyPr wrap="square" rtlCol="0">
            <a:spAutoFit/>
          </a:bodyPr>
          <a:lstStyle/>
          <a:p>
            <a:pPr algn="ctr"/>
            <a:r>
              <a:rPr lang="en-US" dirty="0" smtClean="0"/>
              <a:t>SPSS Output</a:t>
            </a:r>
          </a:p>
        </p:txBody>
      </p:sp>
    </p:spTree>
    <p:extLst>
      <p:ext uri="{BB962C8B-B14F-4D97-AF65-F5344CB8AC3E}">
        <p14:creationId xmlns:p14="http://schemas.microsoft.com/office/powerpoint/2010/main" val="7053619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6" name="TextBox 5"/>
          <p:cNvSpPr txBox="1"/>
          <p:nvPr/>
        </p:nvSpPr>
        <p:spPr>
          <a:xfrm>
            <a:off x="1295400" y="2362200"/>
            <a:ext cx="6248400" cy="1200329"/>
          </a:xfrm>
          <a:prstGeom prst="rect">
            <a:avLst/>
          </a:prstGeom>
          <a:solidFill>
            <a:srgbClr val="001667"/>
          </a:solidFill>
        </p:spPr>
        <p:txBody>
          <a:bodyPr wrap="square" rtlCol="0">
            <a:spAutoFit/>
          </a:bodyPr>
          <a:lstStyle/>
          <a:p>
            <a:pPr algn="ctr"/>
            <a:r>
              <a:rPr lang="en-US" dirty="0" smtClean="0"/>
              <a:t>The</a:t>
            </a:r>
            <a:r>
              <a:rPr lang="en-US" dirty="0"/>
              <a:t> </a:t>
            </a:r>
            <a:r>
              <a:rPr lang="en-US" dirty="0" smtClean="0"/>
              <a:t>Chart Editor opens in a new window with its own</a:t>
            </a:r>
          </a:p>
          <a:p>
            <a:pPr algn="ctr"/>
            <a:r>
              <a:rPr lang="en-US" dirty="0" smtClean="0"/>
              <a:t>Menu bar. Note that available tools and menu items are based on chart type</a:t>
            </a:r>
            <a:r>
              <a:rPr lang="en-US" dirty="0"/>
              <a:t>. </a:t>
            </a:r>
            <a:r>
              <a:rPr lang="en-US" dirty="0" smtClean="0"/>
              <a:t>Items are </a:t>
            </a:r>
            <a:r>
              <a:rPr lang="en-US" dirty="0"/>
              <a:t>greyed </a:t>
            </a:r>
            <a:r>
              <a:rPr lang="en-US" dirty="0" smtClean="0"/>
              <a:t>out </a:t>
            </a:r>
            <a:r>
              <a:rPr lang="en-US" dirty="0"/>
              <a:t>if the corresponding options </a:t>
            </a:r>
            <a:r>
              <a:rPr lang="en-US" dirty="0" smtClean="0"/>
              <a:t>are </a:t>
            </a:r>
            <a:r>
              <a:rPr lang="en-US" dirty="0"/>
              <a:t>not available for the current chart type.</a:t>
            </a:r>
          </a:p>
        </p:txBody>
      </p:sp>
      <p:pic>
        <p:nvPicPr>
          <p:cNvPr id="5" name="Picture 4" descr="Screen Shot 2013-08-16 at 9.42.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762000"/>
            <a:ext cx="7315200" cy="949124"/>
          </a:xfrm>
          <a:prstGeom prst="rect">
            <a:avLst/>
          </a:prstGeom>
        </p:spPr>
      </p:pic>
      <p:sp>
        <p:nvSpPr>
          <p:cNvPr id="7" name="TextBox 6"/>
          <p:cNvSpPr txBox="1"/>
          <p:nvPr/>
        </p:nvSpPr>
        <p:spPr>
          <a:xfrm>
            <a:off x="685800" y="228600"/>
            <a:ext cx="7239000" cy="369332"/>
          </a:xfrm>
          <a:prstGeom prst="rect">
            <a:avLst/>
          </a:prstGeom>
          <a:solidFill>
            <a:srgbClr val="001667"/>
          </a:solidFill>
        </p:spPr>
        <p:txBody>
          <a:bodyPr wrap="square" rtlCol="0">
            <a:spAutoFit/>
          </a:bodyPr>
          <a:lstStyle/>
          <a:p>
            <a:pPr algn="ctr"/>
            <a:r>
              <a:rPr lang="en-US" dirty="0" smtClean="0"/>
              <a:t>Chart Editor</a:t>
            </a:r>
            <a:endParaRPr lang="en-US" dirty="0"/>
          </a:p>
        </p:txBody>
      </p:sp>
    </p:spTree>
    <p:extLst>
      <p:ext uri="{BB962C8B-B14F-4D97-AF65-F5344CB8AC3E}">
        <p14:creationId xmlns:p14="http://schemas.microsoft.com/office/powerpoint/2010/main" val="18913420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14 at 3.34.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5715000" cy="5943235"/>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0" name="TextBox 9"/>
          <p:cNvSpPr txBox="1"/>
          <p:nvPr/>
        </p:nvSpPr>
        <p:spPr>
          <a:xfrm>
            <a:off x="5791200" y="533400"/>
            <a:ext cx="3200401" cy="2031325"/>
          </a:xfrm>
          <a:prstGeom prst="rect">
            <a:avLst/>
          </a:prstGeom>
          <a:solidFill>
            <a:srgbClr val="001667"/>
          </a:solidFill>
        </p:spPr>
        <p:txBody>
          <a:bodyPr wrap="square" rtlCol="0">
            <a:spAutoFit/>
          </a:bodyPr>
          <a:lstStyle/>
          <a:p>
            <a:pPr algn="ctr"/>
            <a:r>
              <a:rPr lang="en-US" dirty="0" smtClean="0"/>
              <a:t>Click on any element of the graph to modify it. For example, to modify the color of the bins double click on the bins to highlight them as shown to the left and to display the Properties dialog.</a:t>
            </a:r>
          </a:p>
        </p:txBody>
      </p:sp>
      <p:pic>
        <p:nvPicPr>
          <p:cNvPr id="2" name="Picture 1" descr="Screen Shot 2013-08-16 at 9.53.4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743200"/>
            <a:ext cx="2841272" cy="3450116"/>
          </a:xfrm>
          <a:prstGeom prst="rect">
            <a:avLst/>
          </a:prstGeom>
        </p:spPr>
      </p:pic>
      <p:sp>
        <p:nvSpPr>
          <p:cNvPr id="6" name="TextBox 5"/>
          <p:cNvSpPr txBox="1"/>
          <p:nvPr/>
        </p:nvSpPr>
        <p:spPr>
          <a:xfrm>
            <a:off x="1295400" y="0"/>
            <a:ext cx="3048000" cy="369332"/>
          </a:xfrm>
          <a:prstGeom prst="rect">
            <a:avLst/>
          </a:prstGeom>
          <a:solidFill>
            <a:srgbClr val="001667"/>
          </a:solidFill>
        </p:spPr>
        <p:txBody>
          <a:bodyPr wrap="square" rtlCol="0">
            <a:spAutoFit/>
          </a:bodyPr>
          <a:lstStyle/>
          <a:p>
            <a:pPr algn="ctr"/>
            <a:r>
              <a:rPr lang="en-US" dirty="0" smtClean="0"/>
              <a:t>SPSS Output</a:t>
            </a:r>
          </a:p>
        </p:txBody>
      </p:sp>
    </p:spTree>
    <p:extLst>
      <p:ext uri="{BB962C8B-B14F-4D97-AF65-F5344CB8AC3E}">
        <p14:creationId xmlns:p14="http://schemas.microsoft.com/office/powerpoint/2010/main" val="378061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8-16 at 9.55.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81000"/>
            <a:ext cx="3962400" cy="4830354"/>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0" name="TextBox 9"/>
          <p:cNvSpPr txBox="1"/>
          <p:nvPr/>
        </p:nvSpPr>
        <p:spPr>
          <a:xfrm>
            <a:off x="5181600" y="1752600"/>
            <a:ext cx="3200401" cy="1200329"/>
          </a:xfrm>
          <a:prstGeom prst="rect">
            <a:avLst/>
          </a:prstGeom>
          <a:solidFill>
            <a:srgbClr val="001667"/>
          </a:solidFill>
        </p:spPr>
        <p:txBody>
          <a:bodyPr wrap="square" rtlCol="0">
            <a:spAutoFit/>
          </a:bodyPr>
          <a:lstStyle/>
          <a:p>
            <a:pPr algn="ctr"/>
            <a:r>
              <a:rPr lang="en-US" dirty="0" smtClean="0"/>
              <a:t>Select the Fill &amp; Border tab and then click the color red on the color palette to change the color of the fill. Then click Apply. </a:t>
            </a:r>
          </a:p>
        </p:txBody>
      </p:sp>
      <p:sp>
        <p:nvSpPr>
          <p:cNvPr id="7" name="Oval 6"/>
          <p:cNvSpPr/>
          <p:nvPr/>
        </p:nvSpPr>
        <p:spPr>
          <a:xfrm>
            <a:off x="3733800" y="4800600"/>
            <a:ext cx="7620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352800" y="1981200"/>
            <a:ext cx="7620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1612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16 at 9.59.3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04800"/>
            <a:ext cx="4495800" cy="5520023"/>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0" name="TextBox 9"/>
          <p:cNvSpPr txBox="1"/>
          <p:nvPr/>
        </p:nvSpPr>
        <p:spPr>
          <a:xfrm>
            <a:off x="5334000" y="1524000"/>
            <a:ext cx="3200401" cy="1477328"/>
          </a:xfrm>
          <a:prstGeom prst="rect">
            <a:avLst/>
          </a:prstGeom>
          <a:solidFill>
            <a:srgbClr val="001667"/>
          </a:solidFill>
        </p:spPr>
        <p:txBody>
          <a:bodyPr wrap="square" rtlCol="0">
            <a:spAutoFit/>
          </a:bodyPr>
          <a:lstStyle/>
          <a:p>
            <a:pPr algn="ctr"/>
            <a:r>
              <a:rPr lang="en-US" dirty="0" smtClean="0"/>
              <a:t>If desired, one can also replace the fill with a pattern instead of a color. Click on the inverted triangle icon to display the pattern palette.</a:t>
            </a:r>
          </a:p>
        </p:txBody>
      </p:sp>
      <p:sp>
        <p:nvSpPr>
          <p:cNvPr id="7" name="Oval 6"/>
          <p:cNvSpPr/>
          <p:nvPr/>
        </p:nvSpPr>
        <p:spPr>
          <a:xfrm>
            <a:off x="838200" y="3276600"/>
            <a:ext cx="7620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89189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1385</TotalTime>
  <Words>758</Words>
  <Application>Microsoft Macintosh PowerPoint</Application>
  <PresentationFormat>On-screen Show (4:3)</PresentationFormat>
  <Paragraphs>60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Social Science Research Design and Statistics, 2/e Alfred P. Rovai, Jason D. Baker, and Michael K. Ponton</vt:lpstr>
      <vt:lpstr>Using the Chart Editor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Watertree Press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Alfred P. Rovai</dc:creator>
  <cp:keywords/>
  <dc:description/>
  <cp:lastModifiedBy>Alfred Rovai</cp:lastModifiedBy>
  <cp:revision>152</cp:revision>
  <dcterms:created xsi:type="dcterms:W3CDTF">2013-06-04T13:30:25Z</dcterms:created>
  <dcterms:modified xsi:type="dcterms:W3CDTF">2013-08-27T10:31:38Z</dcterms:modified>
  <cp:category/>
</cp:coreProperties>
</file>